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329" r:id="rId3"/>
    <p:sldId id="331" r:id="rId4"/>
    <p:sldId id="332" r:id="rId5"/>
    <p:sldId id="333" r:id="rId6"/>
    <p:sldId id="334" r:id="rId7"/>
    <p:sldId id="274" r:id="rId8"/>
    <p:sldId id="285" r:id="rId9"/>
    <p:sldId id="315" r:id="rId10"/>
    <p:sldId id="314" r:id="rId11"/>
    <p:sldId id="337" r:id="rId12"/>
    <p:sldId id="316" r:id="rId13"/>
    <p:sldId id="338" r:id="rId14"/>
    <p:sldId id="339" r:id="rId15"/>
    <p:sldId id="318" r:id="rId16"/>
    <p:sldId id="320" r:id="rId17"/>
    <p:sldId id="317" r:id="rId18"/>
    <p:sldId id="322" r:id="rId19"/>
    <p:sldId id="321" r:id="rId20"/>
    <p:sldId id="335" r:id="rId21"/>
    <p:sldId id="343" r:id="rId22"/>
    <p:sldId id="324" r:id="rId23"/>
    <p:sldId id="323" r:id="rId24"/>
    <p:sldId id="336" r:id="rId25"/>
    <p:sldId id="330" r:id="rId26"/>
    <p:sldId id="340" r:id="rId27"/>
    <p:sldId id="341" r:id="rId28"/>
    <p:sldId id="342" r:id="rId29"/>
    <p:sldId id="326" r:id="rId30"/>
    <p:sldId id="327" r:id="rId31"/>
    <p:sldId id="328" r:id="rId32"/>
    <p:sldId id="325" r:id="rId33"/>
    <p:sldId id="292" r:id="rId34"/>
    <p:sldId id="34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215" autoAdjust="0"/>
  </p:normalViewPr>
  <p:slideViewPr>
    <p:cSldViewPr snapToGrid="0" snapToObjects="1">
      <p:cViewPr varScale="1">
        <p:scale>
          <a:sx n="90" d="100"/>
          <a:sy n="90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BA705-9C41-C340-B94C-4E9B56C35F05}" type="datetimeFigureOut">
              <a:rPr lang="en-US" smtClean="0"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D513-480C-B144-A3EF-3F113F390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94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E3615-021A-AE4C-B637-D00F8702B24A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5A18-01B4-7045-8BD4-733A4274DC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Remind about the connections and transitions</a:t>
            </a:r>
            <a:r>
              <a:rPr lang="en-US" baseline="0" dirty="0" smtClean="0"/>
              <a:t> across grade levels and use the next slide as an example of how the verbs change to require increasingly more complex thinking – even in elementary school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86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Brainstorm a list on the board – keep adding to as we move through</a:t>
            </a:r>
            <a:r>
              <a:rPr lang="en-US" baseline="0" dirty="0" smtClean="0"/>
              <a:t> this activity </a:t>
            </a:r>
          </a:p>
          <a:p>
            <a:r>
              <a:rPr lang="en-US" baseline="0" dirty="0" smtClean="0"/>
              <a:t>Where does it happen?  In your head – but try to make it visible and name it so can talk about it and it’s not such a mystery when it’s hard – there are strategies you can take use when you get stuck to become more independent </a:t>
            </a:r>
          </a:p>
          <a:p>
            <a:r>
              <a:rPr lang="en-US" baseline="0" dirty="0" smtClean="0"/>
              <a:t>And we can use discussion and collaboration to foster this thinking by forcing it to happen out 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13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was used on Day two to review and get back into the lesson of reading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denbroek</a:t>
            </a:r>
            <a:r>
              <a:rPr lang="en-US" baseline="0" dirty="0" smtClean="0"/>
              <a:t> and Kremer article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3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26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2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AAD57F7-66DF-B544-BA55-B0187918846F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2C08ED3-1359-D746-86D1-85FEF5A610D7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southernct.edu/~brownm/300genre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EDC 423: What is reading comprehension? 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41496"/>
            <a:ext cx="7342188" cy="1752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Dr. Julie Coiro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2409" y="379944"/>
            <a:ext cx="2233795" cy="133985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Text</a:t>
            </a:r>
            <a:endParaRPr lang="en-US" sz="4400" dirty="0"/>
          </a:p>
        </p:txBody>
      </p:sp>
      <p:pic>
        <p:nvPicPr>
          <p:cNvPr id="4" name="Picture 3" descr="Screen Shot 2017-10-11 at 7.02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011" y="1564239"/>
            <a:ext cx="3610981" cy="351929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982520" y="5398323"/>
            <a:ext cx="1421624" cy="1058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Easy</a:t>
            </a:r>
            <a:endParaRPr lang="en-US" sz="3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07460" y="5398323"/>
            <a:ext cx="1421624" cy="1058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Hard</a:t>
            </a:r>
            <a:endParaRPr lang="en-US" sz="3600" dirty="0"/>
          </a:p>
        </p:txBody>
      </p:sp>
      <p:pic>
        <p:nvPicPr>
          <p:cNvPr id="7" name="Picture 6" descr="Screen Shot 2017-10-11 at 7.05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517" y="1300311"/>
            <a:ext cx="3096082" cy="325954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69133" y="5134395"/>
            <a:ext cx="1990593" cy="1058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Strategic</a:t>
            </a:r>
            <a:endParaRPr lang="en-US" sz="36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608174" y="5398323"/>
            <a:ext cx="1990593" cy="1058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Not </a:t>
            </a:r>
          </a:p>
          <a:p>
            <a:r>
              <a:rPr lang="en-US" sz="3600" dirty="0" smtClean="0"/>
              <a:t>Strategic</a:t>
            </a:r>
            <a:endParaRPr lang="en-US" sz="3600" dirty="0"/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 flipH="1">
            <a:off x="5848385" y="5083535"/>
            <a:ext cx="1139117" cy="696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</p:cNvCxnSpPr>
          <p:nvPr/>
        </p:nvCxnSpPr>
        <p:spPr>
          <a:xfrm>
            <a:off x="6987502" y="5083535"/>
            <a:ext cx="863758" cy="696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651507" y="4559851"/>
            <a:ext cx="956667" cy="956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9" idx="0"/>
          </p:cNvCxnSpPr>
          <p:nvPr/>
        </p:nvCxnSpPr>
        <p:spPr>
          <a:xfrm>
            <a:off x="2608174" y="4559851"/>
            <a:ext cx="995297" cy="8384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1491276" y="92429"/>
            <a:ext cx="2233795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Reader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647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16" y="244158"/>
            <a:ext cx="7862050" cy="133985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Quickwrite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40701"/>
            <a:ext cx="7345363" cy="41678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Explain what makes a text easy or hard to </a:t>
            </a:r>
            <a:r>
              <a:rPr lang="en-US" b="1" dirty="0" smtClean="0"/>
              <a:t>comprehend</a:t>
            </a:r>
            <a:r>
              <a:rPr lang="is-IS" dirty="0" smtClean="0"/>
              <a:t>… not just to decode or read fluently. </a:t>
            </a:r>
            <a:endParaRPr lang="en-US" dirty="0" smtClean="0"/>
          </a:p>
          <a:p>
            <a:r>
              <a:rPr lang="en-US" dirty="0" smtClean="0"/>
              <a:t>What two things does a reader use to make an </a:t>
            </a:r>
            <a:r>
              <a:rPr lang="en-US" b="1" dirty="0" smtClean="0"/>
              <a:t>inference? (read between the lines) </a:t>
            </a:r>
            <a:endParaRPr lang="en-US" dirty="0"/>
          </a:p>
          <a:p>
            <a:r>
              <a:rPr lang="en-US" dirty="0" smtClean="0"/>
              <a:t>How does a reader using </a:t>
            </a:r>
            <a:r>
              <a:rPr lang="en-US" dirty="0" err="1" smtClean="0"/>
              <a:t>inferencing</a:t>
            </a:r>
            <a:r>
              <a:rPr lang="en-US" dirty="0" smtClean="0"/>
              <a:t> strategies to help comprehend a text? </a:t>
            </a:r>
            <a:endParaRPr lang="en-US" dirty="0"/>
          </a:p>
          <a:p>
            <a:r>
              <a:rPr lang="en-US" dirty="0" smtClean="0"/>
              <a:t>Identify </a:t>
            </a:r>
            <a:r>
              <a:rPr lang="en-US" b="1" dirty="0" smtClean="0"/>
              <a:t>two specific kinds of text relations </a:t>
            </a:r>
            <a:r>
              <a:rPr lang="en-US" dirty="0" smtClean="0"/>
              <a:t>that help readers establish coherence (build a clear picture of what the text means and how the ideas go together)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5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makes a text hard?</a:t>
            </a:r>
            <a:br>
              <a:rPr lang="en-US" sz="3200" dirty="0" smtClean="0"/>
            </a:br>
            <a:r>
              <a:rPr lang="en-US" sz="3200" dirty="0" smtClean="0"/>
              <a:t>And what do readers do with hard text? 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70700"/>
            <a:ext cx="7345363" cy="121498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Remember we discussed the difference between </a:t>
            </a:r>
            <a:r>
              <a:rPr lang="en-US" sz="2800" b="1" dirty="0" smtClean="0"/>
              <a:t>vocabulary</a:t>
            </a:r>
            <a:r>
              <a:rPr lang="en-US" sz="2800" dirty="0" smtClean="0"/>
              <a:t> and </a:t>
            </a:r>
            <a:r>
              <a:rPr lang="en-US" sz="2800" b="1" dirty="0" smtClean="0"/>
              <a:t>comprehension</a:t>
            </a:r>
            <a:r>
              <a:rPr lang="en-US" sz="2800" dirty="0" smtClean="0"/>
              <a:t>?  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24716" y="2903237"/>
            <a:ext cx="1398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WORDS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87346" y="2923673"/>
            <a:ext cx="2075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SENTENCES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4530" y="2903237"/>
            <a:ext cx="2381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PARAGRAPHS</a:t>
            </a:r>
            <a:endParaRPr lang="en-US" sz="24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22905" y="3134070"/>
            <a:ext cx="3931625" cy="16675"/>
            <a:chOff x="2222905" y="3134070"/>
            <a:chExt cx="3931625" cy="16675"/>
          </a:xfrm>
        </p:grpSpPr>
        <p:cxnSp>
          <p:nvCxnSpPr>
            <p:cNvPr id="8" name="Straight Arrow Connector 7"/>
            <p:cNvCxnSpPr>
              <a:stCxn id="4" idx="3"/>
            </p:cNvCxnSpPr>
            <p:nvPr/>
          </p:nvCxnSpPr>
          <p:spPr>
            <a:xfrm>
              <a:off x="2222905" y="3134070"/>
              <a:ext cx="845029" cy="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309501" y="3150655"/>
              <a:ext cx="845029" cy="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685688" y="3770595"/>
            <a:ext cx="7849872" cy="26461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Remember the goal of reading in the CCSS? </a:t>
            </a:r>
          </a:p>
          <a:p>
            <a:pPr lvl="1"/>
            <a:r>
              <a:rPr lang="en-US" sz="2600" i="1" u="sng" dirty="0" smtClean="0"/>
              <a:t>Key ideas &amp; details </a:t>
            </a:r>
            <a:r>
              <a:rPr lang="en-US" sz="2600" dirty="0" smtClean="0"/>
              <a:t>(how they go together)</a:t>
            </a:r>
          </a:p>
          <a:p>
            <a:pPr lvl="1"/>
            <a:r>
              <a:rPr lang="en-US" sz="2800" i="1" u="sng" dirty="0" smtClean="0"/>
              <a:t>Author’s craft &amp; structure </a:t>
            </a:r>
            <a:r>
              <a:rPr lang="en-US" sz="2800" dirty="0" smtClean="0"/>
              <a:t>(how the author structured the ideas to </a:t>
            </a:r>
            <a:r>
              <a:rPr lang="en-US" sz="2800" dirty="0" smtClean="0">
                <a:solidFill>
                  <a:srgbClr val="FF0000"/>
                </a:solidFill>
              </a:rPr>
              <a:t>connect</a:t>
            </a:r>
            <a:r>
              <a:rPr lang="en-US" sz="2800" dirty="0" smtClean="0"/>
              <a:t> together as a whole)</a:t>
            </a:r>
          </a:p>
          <a:p>
            <a:pPr lvl="1"/>
            <a:r>
              <a:rPr lang="en-US" sz="2800" i="1" u="sng" dirty="0" smtClean="0"/>
              <a:t>Integrating knowledge and ideas </a:t>
            </a:r>
            <a:r>
              <a:rPr lang="en-US" sz="2800" dirty="0" smtClean="0"/>
              <a:t>(how to represent the ideas as </a:t>
            </a:r>
            <a:r>
              <a:rPr lang="en-US" sz="2800" dirty="0" smtClean="0">
                <a:solidFill>
                  <a:srgbClr val="FF0000"/>
                </a:solidFill>
              </a:rPr>
              <a:t>connected</a:t>
            </a:r>
            <a:r>
              <a:rPr lang="en-US" sz="2800" dirty="0" smtClean="0"/>
              <a:t> all together – sometimes visually)</a:t>
            </a:r>
          </a:p>
          <a:p>
            <a:pPr lvl="1"/>
            <a:r>
              <a:rPr lang="is-IS" sz="2800" b="1" dirty="0" smtClean="0">
                <a:solidFill>
                  <a:srgbClr val="FF0000"/>
                </a:solidFill>
              </a:rPr>
              <a:t>….seeing the connections between the bits of words and ideas across the whole text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6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16" y="244158"/>
            <a:ext cx="7862050" cy="133985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Quickwrite</a:t>
            </a:r>
            <a:r>
              <a:rPr lang="en-US" dirty="0" smtClean="0"/>
              <a:t>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646" y="1788301"/>
            <a:ext cx="7345363" cy="4493966"/>
          </a:xfrm>
        </p:spPr>
        <p:txBody>
          <a:bodyPr>
            <a:normAutofit/>
          </a:bodyPr>
          <a:lstStyle/>
          <a:p>
            <a:r>
              <a:rPr lang="en-US" dirty="0"/>
              <a:t>Explain what makes a text easy or hard to </a:t>
            </a:r>
            <a:r>
              <a:rPr lang="en-US" b="1" dirty="0"/>
              <a:t>comprehend</a:t>
            </a:r>
            <a:r>
              <a:rPr lang="is-IS" dirty="0"/>
              <a:t>… not just to decode or read fluently.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Text genre, text features, and level of coherence (how well ideas are connected in a logical way) can make texts easier or harder to understand</a:t>
            </a:r>
          </a:p>
          <a:p>
            <a:r>
              <a:rPr lang="en-US" dirty="0"/>
              <a:t>What two things does a reader use to make an </a:t>
            </a:r>
            <a:r>
              <a:rPr lang="en-US" b="1" dirty="0"/>
              <a:t>inference? (read between the lines)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Inference = Text clues + Background Knowledge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5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16" y="244158"/>
            <a:ext cx="7862050" cy="133985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Quickwrite</a:t>
            </a:r>
            <a:r>
              <a:rPr lang="en-US" dirty="0" smtClean="0"/>
              <a:t>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646" y="1788301"/>
            <a:ext cx="7345363" cy="449396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How does a reader using </a:t>
            </a:r>
            <a:r>
              <a:rPr lang="en-US" dirty="0" err="1"/>
              <a:t>inferencing</a:t>
            </a:r>
            <a:r>
              <a:rPr lang="en-US" dirty="0"/>
              <a:t> strategies to help comprehend a text?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Inferring</a:t>
            </a:r>
            <a:r>
              <a:rPr lang="en-US" dirty="0" smtClean="0">
                <a:solidFill>
                  <a:srgbClr val="FF0000"/>
                </a:solidFill>
              </a:rPr>
              <a:t> how the author connects key ideas helps readers hold what they learned in memory and use it later to recall or apply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Identify </a:t>
            </a:r>
            <a:r>
              <a:rPr lang="en-US" b="1" dirty="0"/>
              <a:t>two specific kinds of text relations </a:t>
            </a:r>
            <a:r>
              <a:rPr lang="en-US" dirty="0"/>
              <a:t>that help readers establish coherence (build a clear picture of what the text means and how the ideas go together)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Referential Relations: </a:t>
            </a:r>
            <a:r>
              <a:rPr lang="en-US" dirty="0" smtClean="0">
                <a:solidFill>
                  <a:srgbClr val="FF0000"/>
                </a:solidFill>
              </a:rPr>
              <a:t>seeing how one word/phrase </a:t>
            </a:r>
            <a:r>
              <a:rPr lang="en-US" b="1" dirty="0" smtClean="0">
                <a:solidFill>
                  <a:srgbClr val="FF0000"/>
                </a:solidFill>
              </a:rPr>
              <a:t>refers</a:t>
            </a:r>
            <a:r>
              <a:rPr lang="en-US" dirty="0" smtClean="0">
                <a:solidFill>
                  <a:srgbClr val="FF0000"/>
                </a:solidFill>
              </a:rPr>
              <a:t> to another (e.g., pronouns)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Causal/logical Relations: </a:t>
            </a:r>
            <a:r>
              <a:rPr lang="en-US" dirty="0" smtClean="0">
                <a:solidFill>
                  <a:srgbClr val="FF0000"/>
                </a:solidFill>
              </a:rPr>
              <a:t>seeing how the ideas link together in a logical system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32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Easier to see connections – </a:t>
            </a:r>
            <a:br>
              <a:rPr lang="en-US" dirty="0" smtClean="0"/>
            </a:br>
            <a:r>
              <a:rPr lang="en-US" dirty="0" smtClean="0"/>
              <a:t>Do you know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A glacier is a huge piece of ice.  It starts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off as snow.  Over time, the snow piles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up.  The bottom layers of snow press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together.  Then, the layers of snow turn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into ice.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897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Easier to see connections – </a:t>
            </a:r>
            <a:br>
              <a:rPr lang="en-US" dirty="0" smtClean="0"/>
            </a:br>
            <a:r>
              <a:rPr lang="en-US" dirty="0" smtClean="0"/>
              <a:t>Do you know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339" y="2133600"/>
            <a:ext cx="7829896" cy="42160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A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glacier </a:t>
            </a:r>
            <a:r>
              <a:rPr lang="en-US" sz="3200" dirty="0" smtClean="0"/>
              <a:t>is a huge piece of ice.  A </a:t>
            </a:r>
            <a:r>
              <a:rPr lang="en-US" sz="3200" dirty="0" smtClean="0">
                <a:solidFill>
                  <a:srgbClr val="558140"/>
                </a:solidFill>
              </a:rPr>
              <a:t>glacier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starts</a:t>
            </a:r>
            <a:r>
              <a:rPr lang="en-US" sz="3200" dirty="0" smtClean="0"/>
              <a:t> off as </a:t>
            </a:r>
            <a:r>
              <a:rPr lang="en-US" sz="3200" dirty="0" smtClean="0">
                <a:solidFill>
                  <a:srgbClr val="558140"/>
                </a:solidFill>
              </a:rPr>
              <a:t>snow</a:t>
            </a:r>
            <a:r>
              <a:rPr lang="en-US" sz="3200" dirty="0" smtClean="0"/>
              <a:t>.  </a:t>
            </a:r>
            <a:r>
              <a:rPr lang="en-US" sz="3200" dirty="0" smtClean="0">
                <a:solidFill>
                  <a:srgbClr val="FF0000"/>
                </a:solidFill>
              </a:rPr>
              <a:t>Over time</a:t>
            </a:r>
            <a:r>
              <a:rPr lang="en-US" sz="3200" dirty="0" smtClean="0"/>
              <a:t>, the </a:t>
            </a:r>
            <a:r>
              <a:rPr lang="en-US" sz="3200" dirty="0" smtClean="0">
                <a:solidFill>
                  <a:srgbClr val="558140"/>
                </a:solidFill>
              </a:rPr>
              <a:t>snow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piles up.  </a:t>
            </a:r>
            <a:r>
              <a:rPr lang="en-US" sz="3200" dirty="0" smtClean="0">
                <a:solidFill>
                  <a:srgbClr val="FF0000"/>
                </a:solidFill>
              </a:rPr>
              <a:t>Then</a:t>
            </a:r>
            <a:r>
              <a:rPr lang="en-US" sz="3200" dirty="0" smtClean="0"/>
              <a:t>, the bottom </a:t>
            </a:r>
            <a:r>
              <a:rPr lang="en-US" sz="3200" dirty="0" smtClean="0">
                <a:solidFill>
                  <a:srgbClr val="558140"/>
                </a:solidFill>
              </a:rPr>
              <a:t>layers of snow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press together.  </a:t>
            </a:r>
            <a:r>
              <a:rPr lang="en-US" sz="3200" dirty="0" smtClean="0">
                <a:solidFill>
                  <a:srgbClr val="FF0000"/>
                </a:solidFill>
              </a:rPr>
              <a:t>Finally</a:t>
            </a:r>
            <a:r>
              <a:rPr lang="en-US" sz="3200" dirty="0" smtClean="0"/>
              <a:t>, the </a:t>
            </a:r>
            <a:r>
              <a:rPr lang="en-US" sz="3200" dirty="0" smtClean="0">
                <a:solidFill>
                  <a:srgbClr val="558140"/>
                </a:solidFill>
              </a:rPr>
              <a:t>layers of snow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turn into ice.  </a:t>
            </a:r>
            <a:endParaRPr lang="en-US" sz="32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816742" y="1764268"/>
            <a:ext cx="5562767" cy="518383"/>
            <a:chOff x="1816742" y="1764268"/>
            <a:chExt cx="5562767" cy="518383"/>
          </a:xfrm>
        </p:grpSpPr>
        <p:sp>
          <p:nvSpPr>
            <p:cNvPr id="4" name="TextBox 3"/>
            <p:cNvSpPr txBox="1"/>
            <p:nvPr/>
          </p:nvSpPr>
          <p:spPr>
            <a:xfrm>
              <a:off x="2515773" y="1764268"/>
              <a:ext cx="394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Explicit connection – repeats the word</a:t>
              </a:r>
              <a:endParaRPr lang="en-US" dirty="0"/>
            </a:p>
          </p:txBody>
        </p:sp>
        <p:cxnSp>
          <p:nvCxnSpPr>
            <p:cNvPr id="6" name="Straight Arrow Connector 5"/>
            <p:cNvCxnSpPr>
              <a:endCxn id="4" idx="1"/>
            </p:cNvCxnSpPr>
            <p:nvPr/>
          </p:nvCxnSpPr>
          <p:spPr>
            <a:xfrm flipV="1">
              <a:off x="1816742" y="1948934"/>
              <a:ext cx="699031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6457879" y="1948934"/>
              <a:ext cx="921630" cy="33371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594975" y="3150701"/>
            <a:ext cx="3942105" cy="739451"/>
            <a:chOff x="4594975" y="3150701"/>
            <a:chExt cx="3942105" cy="739451"/>
          </a:xfrm>
        </p:grpSpPr>
        <p:sp>
          <p:nvSpPr>
            <p:cNvPr id="12" name="TextBox 11"/>
            <p:cNvSpPr txBox="1"/>
            <p:nvPr/>
          </p:nvSpPr>
          <p:spPr>
            <a:xfrm>
              <a:off x="4594975" y="3403294"/>
              <a:ext cx="394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Explicit connection – repeats the word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588515" y="3150701"/>
              <a:ext cx="0" cy="73945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486826" y="4058627"/>
            <a:ext cx="3942105" cy="791024"/>
            <a:chOff x="4486826" y="4058627"/>
            <a:chExt cx="3942105" cy="791024"/>
          </a:xfrm>
        </p:grpSpPr>
        <p:sp>
          <p:nvSpPr>
            <p:cNvPr id="11" name="TextBox 10"/>
            <p:cNvSpPr txBox="1"/>
            <p:nvPr/>
          </p:nvSpPr>
          <p:spPr>
            <a:xfrm>
              <a:off x="4486826" y="4247544"/>
              <a:ext cx="394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Explicit connection – repeats the word</a:t>
              </a:r>
              <a:endParaRPr lang="en-US" dirty="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6457878" y="4058627"/>
              <a:ext cx="1290741" cy="791024"/>
              <a:chOff x="6457878" y="4058627"/>
              <a:chExt cx="1290741" cy="791024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7748619" y="4110200"/>
                <a:ext cx="0" cy="73945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6457878" y="4058627"/>
                <a:ext cx="0" cy="73945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356400" y="2781369"/>
            <a:ext cx="36770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33610" y="2519759"/>
            <a:ext cx="36770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49228" y="3270086"/>
            <a:ext cx="43409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5882" y="4242936"/>
            <a:ext cx="43409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</a:t>
            </a:r>
            <a:endParaRPr lang="en-US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148023" y="5171055"/>
            <a:ext cx="4769906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Explicit connections</a:t>
            </a:r>
            <a:r>
              <a:rPr lang="en-US" sz="2400" dirty="0" smtClean="0"/>
              <a:t>: repeat words </a:t>
            </a:r>
          </a:p>
          <a:p>
            <a:r>
              <a:rPr lang="en-US" sz="2400" b="1" dirty="0" smtClean="0"/>
              <a:t>Linking words: </a:t>
            </a:r>
            <a:r>
              <a:rPr lang="en-US" sz="2400" dirty="0" smtClean="0"/>
              <a:t>suggest</a:t>
            </a:r>
            <a:r>
              <a:rPr lang="en-US" sz="2400" b="1" dirty="0" smtClean="0"/>
              <a:t> </a:t>
            </a:r>
            <a:r>
              <a:rPr lang="en-US" sz="2400" dirty="0" smtClean="0"/>
              <a:t>sequence</a:t>
            </a:r>
            <a:endParaRPr lang="en-US" sz="2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3148023" y="2468103"/>
            <a:ext cx="3942105" cy="377566"/>
            <a:chOff x="3148023" y="2468103"/>
            <a:chExt cx="3942105" cy="377566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3183318" y="2845669"/>
              <a:ext cx="387464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148023" y="2468103"/>
              <a:ext cx="3942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Explicit connection – repeats the word</a:t>
              </a:r>
              <a:endParaRPr lang="en-US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038625" y="6118794"/>
            <a:ext cx="567775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These connections create COHERENCE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069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6" grpId="0" animBg="1"/>
      <p:bldP spid="31" grpId="0" animBg="1"/>
      <p:bldP spid="3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204" y="244158"/>
            <a:ext cx="7957299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Harder to see the connections</a:t>
            </a:r>
            <a:r>
              <a:rPr lang="is-IS" dirty="0" smtClean="0"/>
              <a:t>… but can you?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Ice cream is one of the most favorable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snacks in the summer.  People like to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keep themselves cool when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temperatures are high.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8859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204" y="244158"/>
            <a:ext cx="7957299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Harder to see the connections</a:t>
            </a:r>
            <a:r>
              <a:rPr lang="is-IS" dirty="0" smtClean="0"/>
              <a:t>… but can you?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Ice cream </a:t>
            </a:r>
            <a:r>
              <a:rPr lang="en-US" sz="3200" dirty="0" smtClean="0"/>
              <a:t>is one of the most favorable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snacks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in the summer</a:t>
            </a:r>
            <a:r>
              <a:rPr lang="en-US" sz="3200" dirty="0" smtClean="0"/>
              <a:t>.  </a:t>
            </a:r>
            <a:r>
              <a:rPr lang="en-US" sz="3200" dirty="0" smtClean="0">
                <a:solidFill>
                  <a:srgbClr val="3366FF"/>
                </a:solidFill>
              </a:rPr>
              <a:t>People</a:t>
            </a:r>
            <a:r>
              <a:rPr lang="en-US" sz="3200" dirty="0" smtClean="0"/>
              <a:t> like to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keep </a:t>
            </a:r>
            <a:r>
              <a:rPr lang="en-US" sz="3200" dirty="0" smtClean="0">
                <a:solidFill>
                  <a:srgbClr val="3366FF"/>
                </a:solidFill>
              </a:rPr>
              <a:t>themselves</a:t>
            </a:r>
            <a:r>
              <a:rPr lang="en-US" sz="3200" dirty="0" smtClean="0"/>
              <a:t> cool when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temperatures are high</a:t>
            </a:r>
            <a:r>
              <a:rPr lang="en-US" sz="3200" dirty="0" smtClean="0"/>
              <a:t>.  </a:t>
            </a:r>
            <a:endParaRPr lang="en-US" sz="3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102931" y="3665102"/>
            <a:ext cx="5562815" cy="562625"/>
            <a:chOff x="3102931" y="3665102"/>
            <a:chExt cx="5562815" cy="562625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3102931" y="3665102"/>
              <a:ext cx="2475914" cy="5626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935751" y="3745477"/>
              <a:ext cx="3729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Referential connection </a:t>
              </a:r>
              <a:r>
                <a:rPr lang="en-US" dirty="0" smtClean="0"/>
                <a:t>– refers to</a:t>
              </a:r>
              <a:r>
                <a:rPr lang="is-IS" dirty="0" smtClean="0"/>
                <a:t>…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43427" y="2684526"/>
            <a:ext cx="3914550" cy="578700"/>
            <a:chOff x="1543427" y="2684526"/>
            <a:chExt cx="3914550" cy="578700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1543427" y="2684526"/>
              <a:ext cx="0" cy="5787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27982" y="2700601"/>
              <a:ext cx="3729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Referential connection </a:t>
              </a:r>
              <a:r>
                <a:rPr lang="en-US" dirty="0" smtClean="0"/>
                <a:t>– refers to</a:t>
              </a:r>
              <a:r>
                <a:rPr lang="is-IS" dirty="0" smtClean="0"/>
                <a:t>…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861771" y="3665102"/>
            <a:ext cx="5458593" cy="1650706"/>
            <a:chOff x="2861771" y="3665102"/>
            <a:chExt cx="5458593" cy="1650706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2861771" y="3665102"/>
              <a:ext cx="16077" cy="1543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877848" y="4669477"/>
              <a:ext cx="54425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Inferential connection </a:t>
              </a:r>
              <a:r>
                <a:rPr lang="en-US" dirty="0" smtClean="0"/>
                <a:t>– combine text clues and PK – </a:t>
              </a:r>
              <a:br>
                <a:rPr lang="en-US" dirty="0" smtClean="0"/>
              </a:br>
              <a:r>
                <a:rPr lang="en-US" dirty="0" smtClean="0"/>
                <a:t>                                            high temp = summer </a:t>
              </a:r>
              <a:r>
                <a:rPr lang="en-US" dirty="0"/>
                <a:t>=</a:t>
              </a:r>
              <a:r>
                <a:rPr lang="en-US" dirty="0" smtClean="0"/>
                <a:t> hot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43909" y="5741815"/>
            <a:ext cx="374974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biggest inference??</a:t>
            </a:r>
          </a:p>
          <a:p>
            <a:r>
              <a:rPr lang="en-US" sz="2400" b="1" dirty="0" smtClean="0"/>
              <a:t>Causal/logical connection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99399" y="5857377"/>
            <a:ext cx="451918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Summer is hot &gt; ice cream is cool &gt; People </a:t>
            </a:r>
            <a:br>
              <a:rPr lang="en-US" dirty="0" smtClean="0"/>
            </a:br>
            <a:r>
              <a:rPr lang="en-US" dirty="0" smtClean="0"/>
              <a:t>like ice cream BECAUSE it keeps them cool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898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what’s actually happening when we “comprehend”?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First, read a little background.  </a:t>
            </a:r>
          </a:p>
          <a:p>
            <a:r>
              <a:rPr lang="en-US" sz="3200" b="1" dirty="0" smtClean="0"/>
              <a:t>Reading comprehension is</a:t>
            </a:r>
            <a:r>
              <a:rPr lang="is-IS" sz="3200" b="1" dirty="0" smtClean="0"/>
              <a:t>… Building a representation of the text </a:t>
            </a:r>
            <a:br>
              <a:rPr lang="is-IS" sz="3200" b="1" dirty="0" smtClean="0"/>
            </a:br>
            <a:r>
              <a:rPr lang="is-IS" sz="3200" b="1" dirty="0" smtClean="0"/>
              <a:t>(The mind in action: What it means to comprehend during reading) </a:t>
            </a:r>
          </a:p>
          <a:p>
            <a:r>
              <a:rPr lang="is-IS" sz="3200" dirty="0" smtClean="0"/>
              <a:t>Then, we’ll read another example.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85335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16" y="244158"/>
            <a:ext cx="7862050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Objectives: You will be able to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40701"/>
            <a:ext cx="7345363" cy="41678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Explain what makes a text easy or hard to </a:t>
            </a:r>
            <a:r>
              <a:rPr lang="en-US" b="1" dirty="0" smtClean="0"/>
              <a:t>comprehend</a:t>
            </a:r>
            <a:r>
              <a:rPr lang="is-IS" dirty="0" smtClean="0"/>
              <a:t>… not just decode or read fluently. </a:t>
            </a:r>
            <a:endParaRPr lang="en-US" dirty="0" smtClean="0"/>
          </a:p>
          <a:p>
            <a:r>
              <a:rPr lang="en-US" dirty="0" smtClean="0"/>
              <a:t>Identify some of the most important “during” reading comprehension strategies, including two specific kinds of inferences  </a:t>
            </a:r>
          </a:p>
          <a:p>
            <a:r>
              <a:rPr lang="en-US" dirty="0" smtClean="0"/>
              <a:t>Apply your ability to make </a:t>
            </a:r>
            <a:r>
              <a:rPr lang="en-US" dirty="0"/>
              <a:t>inferences and </a:t>
            </a:r>
            <a:r>
              <a:rPr lang="en-US" dirty="0" smtClean="0"/>
              <a:t>see </a:t>
            </a:r>
            <a:r>
              <a:rPr lang="en-US" dirty="0"/>
              <a:t>connections </a:t>
            </a:r>
            <a:r>
              <a:rPr lang="en-US" dirty="0" smtClean="0"/>
              <a:t>to comprehend easier and harder texts </a:t>
            </a:r>
          </a:p>
          <a:p>
            <a:r>
              <a:rPr lang="en-US" dirty="0" smtClean="0"/>
              <a:t>For homework</a:t>
            </a:r>
            <a:r>
              <a:rPr lang="is-IS" dirty="0" smtClean="0"/>
              <a:t>…consider your own ability to apply important before-during-after reading strategies to comprehend a college level challenging text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8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“Build A Representation of Text”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372" y="2133600"/>
            <a:ext cx="7972069" cy="4232989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mental representation in memory </a:t>
            </a:r>
            <a:r>
              <a:rPr lang="en-US" dirty="0" smtClean="0"/>
              <a:t>of the text information and its interpretation &gt; then you can use it to </a:t>
            </a:r>
            <a:r>
              <a:rPr lang="en-US" b="1" dirty="0" smtClean="0"/>
              <a:t>access, manipulate, and apply your understanding </a:t>
            </a:r>
            <a:r>
              <a:rPr lang="en-US" dirty="0" smtClean="0"/>
              <a:t>to any number of situations </a:t>
            </a:r>
          </a:p>
          <a:p>
            <a:r>
              <a:rPr lang="en-US" b="1" dirty="0" smtClean="0"/>
              <a:t>Successful comprehension</a:t>
            </a:r>
            <a:r>
              <a:rPr lang="en-US" dirty="0" smtClean="0"/>
              <a:t>: COHERENT and USABLE mental representation of the text </a:t>
            </a:r>
          </a:p>
          <a:p>
            <a:pPr lvl="1"/>
            <a:r>
              <a:rPr lang="en-US" dirty="0" smtClean="0"/>
              <a:t>Network with NODES (events, facts) and CONNECTIONS (meaningful </a:t>
            </a:r>
            <a:r>
              <a:rPr lang="en-US" b="1" dirty="0" smtClean="0">
                <a:solidFill>
                  <a:srgbClr val="FF0000"/>
                </a:solidFill>
              </a:rPr>
              <a:t>relations</a:t>
            </a:r>
            <a:r>
              <a:rPr lang="en-US" dirty="0" smtClean="0"/>
              <a:t> between elements) </a:t>
            </a:r>
          </a:p>
          <a:p>
            <a:pPr lvl="2"/>
            <a:r>
              <a:rPr lang="en-US" sz="2400" dirty="0" smtClean="0"/>
              <a:t>Referential relations</a:t>
            </a:r>
          </a:p>
          <a:p>
            <a:pPr lvl="2"/>
            <a:r>
              <a:rPr lang="en-US" sz="2400" dirty="0" smtClean="0"/>
              <a:t>Causal/logical relations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7518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Retell (Synthesize; Organize) in this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Somebody</a:t>
            </a:r>
          </a:p>
          <a:p>
            <a:r>
              <a:rPr lang="en-US" sz="4000" dirty="0" smtClean="0"/>
              <a:t>Wanted</a:t>
            </a:r>
          </a:p>
          <a:p>
            <a:r>
              <a:rPr lang="en-US" sz="4000" dirty="0" smtClean="0"/>
              <a:t>But</a:t>
            </a:r>
          </a:p>
          <a:p>
            <a:r>
              <a:rPr lang="en-US" sz="4000" dirty="0" smtClean="0"/>
              <a:t>So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617932" y="2343393"/>
            <a:ext cx="4032624" cy="295465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Notice two types of relations: </a:t>
            </a:r>
          </a:p>
          <a:p>
            <a:endParaRPr lang="en-US" sz="2400" dirty="0"/>
          </a:p>
          <a:p>
            <a:r>
              <a:rPr lang="en-US" sz="2400" b="1" dirty="0" smtClean="0"/>
              <a:t>Referential Relations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(Who is somebody)</a:t>
            </a:r>
          </a:p>
          <a:p>
            <a:endParaRPr lang="en-US" sz="2400" dirty="0"/>
          </a:p>
          <a:p>
            <a:r>
              <a:rPr lang="en-US" sz="2400" b="1" dirty="0" smtClean="0"/>
              <a:t>Causal/Logical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(But</a:t>
            </a:r>
            <a:r>
              <a:rPr lang="is-IS" sz="2400" dirty="0" smtClean="0"/>
              <a:t>…so;  Cause/effect) 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2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be able to understand the story</a:t>
            </a:r>
            <a:r>
              <a:rPr lang="is-IS" dirty="0" smtClean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b="1" dirty="0" smtClean="0"/>
              <a:t>Why should the boy have put the butter in the leaf so that it would have gotten home safe and sound?  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What bits of information do you need to put together to answer this question?  What kinds of relationships do these ideas have?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810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2" y="564141"/>
            <a:ext cx="7345362" cy="639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Strategic readers actively seek and make connections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816475"/>
            <a:ext cx="7878128" cy="48385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Boy = him, him</a:t>
            </a:r>
          </a:p>
          <a:p>
            <a:r>
              <a:rPr lang="en-US" i="1" dirty="0" smtClean="0"/>
              <a:t>His</a:t>
            </a:r>
            <a:r>
              <a:rPr lang="en-US" dirty="0" smtClean="0"/>
              <a:t> mother = she   (</a:t>
            </a:r>
            <a:r>
              <a:rPr lang="en-US" i="1" dirty="0" smtClean="0"/>
              <a:t>his</a:t>
            </a:r>
            <a:r>
              <a:rPr lang="en-US" dirty="0" smtClean="0"/>
              <a:t> grandmother] </a:t>
            </a:r>
          </a:p>
          <a:p>
            <a:pPr marL="0" indent="0">
              <a:buNone/>
            </a:pPr>
            <a:r>
              <a:rPr lang="en-US" b="1" dirty="0" smtClean="0"/>
              <a:t>The reader must infer those </a:t>
            </a:r>
            <a:r>
              <a:rPr lang="en-US" b="1" dirty="0" smtClean="0">
                <a:solidFill>
                  <a:srgbClr val="FF0000"/>
                </a:solidFill>
              </a:rPr>
              <a:t>referential relations </a:t>
            </a:r>
            <a:r>
              <a:rPr lang="en-US" b="1" dirty="0" smtClean="0"/>
              <a:t>by relating information from different part of the text </a:t>
            </a:r>
          </a:p>
          <a:p>
            <a:r>
              <a:rPr lang="en-US" dirty="0" smtClean="0"/>
              <a:t>2-  the country is hot </a:t>
            </a:r>
          </a:p>
          <a:p>
            <a:r>
              <a:rPr lang="en-US" dirty="0" smtClean="0"/>
              <a:t>17 – the sun was shining hard</a:t>
            </a:r>
          </a:p>
          <a:p>
            <a:r>
              <a:rPr lang="en-US" dirty="0" smtClean="0"/>
              <a:t>19 – the butter melted </a:t>
            </a:r>
          </a:p>
          <a:p>
            <a:pPr marL="0" indent="0">
              <a:buNone/>
            </a:pPr>
            <a:r>
              <a:rPr lang="en-US" b="1" dirty="0" smtClean="0"/>
              <a:t>The reader must infer those </a:t>
            </a:r>
            <a:r>
              <a:rPr lang="en-US" b="1" dirty="0" smtClean="0">
                <a:solidFill>
                  <a:srgbClr val="FF0000"/>
                </a:solidFill>
              </a:rPr>
              <a:t>causal/logical relations </a:t>
            </a:r>
            <a:r>
              <a:rPr lang="en-US" b="1" dirty="0" smtClean="0"/>
              <a:t>by relating information from different parts of the text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6736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91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0151" y="976209"/>
            <a:ext cx="6418047" cy="4813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4730" y="636937"/>
            <a:ext cx="299771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 who lived in a hot country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451" y="5882052"/>
            <a:ext cx="30059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19. The butter had all melted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5438" y="5071164"/>
            <a:ext cx="30444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17. The sun was shining hard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3585" y="3753836"/>
            <a:ext cx="411952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13. Then </a:t>
            </a:r>
            <a:r>
              <a:rPr lang="en-US" b="1" dirty="0" smtClean="0">
                <a:solidFill>
                  <a:srgbClr val="FF0000"/>
                </a:solidFill>
              </a:rPr>
              <a:t>she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gave </a:t>
            </a:r>
            <a:r>
              <a:rPr lang="en-US" b="1" dirty="0" smtClean="0">
                <a:solidFill>
                  <a:srgbClr val="FF0000"/>
                </a:solidFill>
              </a:rPr>
              <a:t>him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 pat of </a:t>
            </a:r>
            <a:br>
              <a:rPr lang="en-US" dirty="0" smtClean="0"/>
            </a:br>
            <a:r>
              <a:rPr lang="en-US" dirty="0" smtClean="0"/>
              <a:t>butter to take back to </a:t>
            </a:r>
            <a:r>
              <a:rPr lang="en-US" b="1" dirty="0" smtClean="0">
                <a:solidFill>
                  <a:srgbClr val="FF0000"/>
                </a:solidFill>
              </a:rPr>
              <a:t>his</a:t>
            </a:r>
            <a:r>
              <a:rPr lang="en-US" dirty="0" smtClean="0"/>
              <a:t> mother’s house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58148" y="2184126"/>
            <a:ext cx="384507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7. and carried it to </a:t>
            </a:r>
            <a:r>
              <a:rPr lang="en-US" b="1" dirty="0" smtClean="0">
                <a:solidFill>
                  <a:srgbClr val="FF0000"/>
                </a:solidFill>
              </a:rPr>
              <a:t>his</a:t>
            </a:r>
            <a:r>
              <a:rPr lang="en-US" dirty="0" smtClean="0"/>
              <a:t> grandmother’s.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35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16" y="244158"/>
            <a:ext cx="7862050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Objectives: You will be able to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40700"/>
            <a:ext cx="7345363" cy="43767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Explain what makes a text easy or hard to comprehend</a:t>
            </a:r>
            <a:r>
              <a:rPr lang="is-IS" dirty="0" smtClean="0"/>
              <a:t>… not just decode or read fluently. </a:t>
            </a:r>
            <a:endParaRPr lang="en-US" dirty="0" smtClean="0"/>
          </a:p>
          <a:p>
            <a:r>
              <a:rPr lang="en-US" dirty="0"/>
              <a:t>Identify some of the most important “during” reading comprehension strategies, including two specific kinds of inferences  </a:t>
            </a:r>
          </a:p>
          <a:p>
            <a:r>
              <a:rPr lang="en-US" dirty="0" smtClean="0"/>
              <a:t>Apply your ability to make </a:t>
            </a:r>
            <a:r>
              <a:rPr lang="en-US" dirty="0"/>
              <a:t>inferences and </a:t>
            </a:r>
            <a:r>
              <a:rPr lang="en-US" dirty="0" smtClean="0"/>
              <a:t>see </a:t>
            </a:r>
            <a:r>
              <a:rPr lang="en-US" dirty="0"/>
              <a:t>connections </a:t>
            </a:r>
            <a:r>
              <a:rPr lang="en-US" dirty="0" smtClean="0"/>
              <a:t>to comprehend easier and harder texts </a:t>
            </a:r>
          </a:p>
          <a:p>
            <a:r>
              <a:rPr lang="en-US" dirty="0" smtClean="0"/>
              <a:t>For homework</a:t>
            </a:r>
            <a:r>
              <a:rPr lang="is-IS" dirty="0" smtClean="0"/>
              <a:t>…consider your own ability to apply important before-during-after reading strategies to comprehend a college level challenging text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57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5: Key Ideas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41" y="1735664"/>
            <a:ext cx="8205259" cy="47498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Explicit Teaching of Comprehension Strategies</a:t>
            </a:r>
            <a:br>
              <a:rPr lang="en-US" sz="2800" b="1" dirty="0" smtClean="0"/>
            </a:br>
            <a:endParaRPr lang="en-US" sz="2800" b="1" dirty="0" smtClean="0"/>
          </a:p>
          <a:p>
            <a:pPr lvl="1"/>
            <a:r>
              <a:rPr lang="en-US" sz="2600" dirty="0"/>
              <a:t> </a:t>
            </a:r>
            <a:r>
              <a:rPr lang="en-US" sz="2600" b="1" dirty="0" smtClean="0"/>
              <a:t>I Do, We Do, You Do, Redo Sequence: </a:t>
            </a:r>
            <a:r>
              <a:rPr lang="en-US" sz="2600" dirty="0" smtClean="0"/>
              <a:t>Define/Explain, Model with think-aloud, </a:t>
            </a:r>
            <a:r>
              <a:rPr lang="en-US" sz="2600" dirty="0" err="1" smtClean="0"/>
              <a:t>Scaffolded</a:t>
            </a:r>
            <a:r>
              <a:rPr lang="en-US" sz="2600" dirty="0" smtClean="0"/>
              <a:t> Practice, Debrief/Reflect; Independent Application and Practice</a:t>
            </a:r>
            <a:br>
              <a:rPr lang="en-US" sz="2600" dirty="0" smtClean="0"/>
            </a:br>
            <a:endParaRPr lang="en-US" sz="2600" dirty="0" smtClean="0"/>
          </a:p>
          <a:p>
            <a:pPr lvl="1"/>
            <a:r>
              <a:rPr lang="en-US" sz="2600" b="1" dirty="0" smtClean="0"/>
              <a:t>Techniques for teaching key comprehension strategies: </a:t>
            </a:r>
            <a:r>
              <a:rPr lang="en-US" sz="2600" dirty="0" smtClean="0"/>
              <a:t>inferring, connecting, questioning, monitoring (fix-up strategies), summarizing</a:t>
            </a:r>
            <a:br>
              <a:rPr lang="en-US" sz="2600" dirty="0" smtClean="0"/>
            </a:br>
            <a:endParaRPr lang="en-US" sz="2600" dirty="0" smtClean="0"/>
          </a:p>
          <a:p>
            <a:pPr lvl="1"/>
            <a:r>
              <a:rPr lang="en-US" sz="2600" b="1" dirty="0" smtClean="0"/>
              <a:t>Differentiating Strategy Instruction </a:t>
            </a:r>
          </a:p>
        </p:txBody>
      </p:sp>
    </p:spTree>
    <p:extLst>
      <p:ext uri="{BB962C8B-B14F-4D97-AF65-F5344CB8AC3E}">
        <p14:creationId xmlns:p14="http://schemas.microsoft.com/office/powerpoint/2010/main" val="3380001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5: Key Ideas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5105400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/>
              <a:t>Explicit Teaching of Text Characteristics</a:t>
            </a:r>
          </a:p>
          <a:p>
            <a:pPr lvl="1"/>
            <a:r>
              <a:rPr lang="en-US" sz="2600" dirty="0" smtClean="0"/>
              <a:t>Defining the type of text (and linking to specific text features) </a:t>
            </a:r>
          </a:p>
          <a:p>
            <a:pPr lvl="1"/>
            <a:r>
              <a:rPr lang="en-US" sz="2600" dirty="0" smtClean="0"/>
              <a:t>Genres and Text </a:t>
            </a:r>
            <a:r>
              <a:rPr lang="en-US" sz="2600" dirty="0"/>
              <a:t>C</a:t>
            </a:r>
            <a:r>
              <a:rPr lang="en-US" sz="2600" dirty="0" smtClean="0"/>
              <a:t>oncepts (page 138) </a:t>
            </a:r>
          </a:p>
          <a:p>
            <a:pPr lvl="1"/>
            <a:r>
              <a:rPr lang="en-US" sz="2600" dirty="0" smtClean="0"/>
              <a:t>Teaching about internal text structure</a:t>
            </a:r>
          </a:p>
          <a:p>
            <a:pPr lvl="2"/>
            <a:r>
              <a:rPr lang="en-US" sz="2600" b="1" dirty="0" smtClean="0"/>
              <a:t>Narrative text structure </a:t>
            </a:r>
            <a:r>
              <a:rPr lang="en-US" sz="2600" dirty="0" smtClean="0"/>
              <a:t>(story grammar) (Chart on p. 142 – narrative elements) </a:t>
            </a:r>
          </a:p>
          <a:p>
            <a:pPr lvl="2"/>
            <a:r>
              <a:rPr lang="en-US" sz="2600" b="1" dirty="0" smtClean="0"/>
              <a:t>Expository text structures </a:t>
            </a:r>
            <a:r>
              <a:rPr lang="en-US" sz="2600" dirty="0" smtClean="0"/>
              <a:t>(Organizational patterns: Chart on p. 143) Description, compare-contrast, sequence, cause-effect, problem-solution</a:t>
            </a:r>
          </a:p>
          <a:p>
            <a:pPr lvl="2"/>
            <a:r>
              <a:rPr lang="en-US" sz="2600" b="1" dirty="0" smtClean="0"/>
              <a:t>Technology-Based/Web-based texts: </a:t>
            </a:r>
            <a:r>
              <a:rPr lang="en-US" sz="2600" dirty="0" smtClean="0"/>
              <a:t>challenges for searching, navigating, evaluating </a:t>
            </a:r>
          </a:p>
        </p:txBody>
      </p:sp>
    </p:spTree>
    <p:extLst>
      <p:ext uri="{BB962C8B-B14F-4D97-AF65-F5344CB8AC3E}">
        <p14:creationId xmlns:p14="http://schemas.microsoft.com/office/powerpoint/2010/main" val="3742237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896" y="1829751"/>
            <a:ext cx="7886338" cy="4284608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/>
              <a:t>Due Thursday, Oct. 19: </a:t>
            </a:r>
          </a:p>
          <a:p>
            <a:pPr lvl="1"/>
            <a:r>
              <a:rPr lang="en-US" sz="3000" dirty="0" smtClean="0"/>
              <a:t>MTH Redo Part 1 and Complete Part 2: During Reading Questions </a:t>
            </a:r>
          </a:p>
          <a:p>
            <a:pPr lvl="1"/>
            <a:r>
              <a:rPr lang="en-US" sz="3000" dirty="0" smtClean="0"/>
              <a:t>Generate 3 quiz questions on Google Doc (then use to study!) </a:t>
            </a:r>
          </a:p>
          <a:p>
            <a:r>
              <a:rPr lang="en-US" sz="3200" b="1" dirty="0" smtClean="0"/>
              <a:t>Due </a:t>
            </a:r>
            <a:r>
              <a:rPr lang="en-US" sz="3200" b="1" dirty="0"/>
              <a:t>Tuesday, October </a:t>
            </a:r>
            <a:r>
              <a:rPr lang="en-US" sz="3200" b="1" dirty="0" smtClean="0"/>
              <a:t>24:</a:t>
            </a:r>
          </a:p>
          <a:p>
            <a:pPr lvl="1"/>
            <a:r>
              <a:rPr lang="en-US" sz="3000" dirty="0" smtClean="0"/>
              <a:t>Quiz 1</a:t>
            </a:r>
          </a:p>
          <a:p>
            <a:pPr lvl="1"/>
            <a:r>
              <a:rPr lang="en-US" sz="3000" dirty="0" smtClean="0"/>
              <a:t>Comprehension Self-Assessment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335257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96" y="244158"/>
            <a:ext cx="8999304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Before Reading…</a:t>
            </a:r>
            <a:br>
              <a:rPr lang="en-US" dirty="0" smtClean="0"/>
            </a:br>
            <a:r>
              <a:rPr lang="en-US" dirty="0" smtClean="0"/>
              <a:t>strategic readers also [independently]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8068332" cy="465810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A</a:t>
            </a:r>
            <a:r>
              <a:rPr lang="en-US" b="1" dirty="0" smtClean="0"/>
              <a:t>ctivate prior knowledge </a:t>
            </a:r>
            <a:r>
              <a:rPr lang="en-US" dirty="0" smtClean="0"/>
              <a:t>(schema theory):  </a:t>
            </a:r>
          </a:p>
          <a:p>
            <a:pPr lvl="1"/>
            <a:r>
              <a:rPr lang="en-US" dirty="0" smtClean="0"/>
              <a:t>Call up relevant schema about</a:t>
            </a:r>
          </a:p>
          <a:p>
            <a:pPr lvl="2"/>
            <a:r>
              <a:rPr lang="en-US" dirty="0" smtClean="0"/>
              <a:t>The topic (what I already know?)</a:t>
            </a:r>
          </a:p>
          <a:p>
            <a:pPr lvl="3"/>
            <a:r>
              <a:rPr lang="en-US" dirty="0" smtClean="0"/>
              <a:t>NOTE: You may have to BUILD this knowledge first! </a:t>
            </a:r>
          </a:p>
          <a:p>
            <a:pPr lvl="2"/>
            <a:r>
              <a:rPr lang="en-US" dirty="0" smtClean="0"/>
              <a:t>The text (how is this text organized?)</a:t>
            </a:r>
          </a:p>
          <a:p>
            <a:pPr lvl="1"/>
            <a:r>
              <a:rPr lang="en-US" dirty="0" smtClean="0"/>
              <a:t>Use PK to make predictions</a:t>
            </a:r>
          </a:p>
          <a:p>
            <a:r>
              <a:rPr lang="en-US" sz="4000" b="1" dirty="0" smtClean="0"/>
              <a:t>S</a:t>
            </a:r>
            <a:r>
              <a:rPr lang="en-US" b="1" dirty="0" smtClean="0"/>
              <a:t>et a purpose:  </a:t>
            </a:r>
            <a:r>
              <a:rPr lang="en-US" dirty="0" smtClean="0"/>
              <a:t>Motivation, questions, why am I reading? How does this connect with the real world? </a:t>
            </a:r>
          </a:p>
        </p:txBody>
      </p:sp>
    </p:spTree>
    <p:extLst>
      <p:ext uri="{BB962C8B-B14F-4D97-AF65-F5344CB8AC3E}">
        <p14:creationId xmlns:p14="http://schemas.microsoft.com/office/powerpoint/2010/main" val="2957794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17 at 9.20.1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408" y="379103"/>
            <a:ext cx="5196300" cy="48223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6914" y="5245053"/>
            <a:ext cx="63658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“The staircase of complexity</a:t>
            </a:r>
            <a:r>
              <a:rPr lang="en-US" sz="2400" dirty="0" smtClean="0"/>
              <a:t>”</a:t>
            </a:r>
          </a:p>
          <a:p>
            <a:pPr algn="ctr"/>
            <a:r>
              <a:rPr lang="en-US" sz="2400" dirty="0" smtClean="0"/>
              <a:t>                   Increasingly more complex thinking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3479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Reading…</a:t>
            </a:r>
            <a:br>
              <a:rPr lang="en-US" dirty="0" smtClean="0"/>
            </a:br>
            <a:r>
              <a:rPr lang="en-US" dirty="0" smtClean="0"/>
              <a:t>strategic readers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116" y="1761565"/>
            <a:ext cx="7570787" cy="509643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US" sz="3200" b="1" dirty="0" smtClean="0"/>
              <a:t>M</a:t>
            </a:r>
            <a:r>
              <a:rPr lang="en-US" sz="2595" dirty="0" smtClean="0"/>
              <a:t>onitor</a:t>
            </a:r>
          </a:p>
          <a:p>
            <a:pPr>
              <a:spcBef>
                <a:spcPts val="0"/>
              </a:spcBef>
            </a:pPr>
            <a:r>
              <a:rPr lang="en-US" sz="3459" b="1" dirty="0" smtClean="0"/>
              <a:t>M</a:t>
            </a:r>
            <a:r>
              <a:rPr lang="en-US" sz="2595" dirty="0" smtClean="0"/>
              <a:t>ake connections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D</a:t>
            </a:r>
            <a:r>
              <a:rPr lang="en-US" sz="2595" dirty="0" smtClean="0"/>
              <a:t>etermine important concepts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A</a:t>
            </a:r>
            <a:r>
              <a:rPr lang="en-US" sz="2595" dirty="0" smtClean="0"/>
              <a:t>sk questions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A</a:t>
            </a:r>
            <a:r>
              <a:rPr lang="en-US" sz="2595" dirty="0" smtClean="0"/>
              <a:t>nalyze/critique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V</a:t>
            </a:r>
            <a:r>
              <a:rPr lang="en-US" sz="2595" dirty="0" smtClean="0"/>
              <a:t>isualize the text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I</a:t>
            </a:r>
            <a:r>
              <a:rPr lang="en-US" sz="2595" dirty="0" smtClean="0"/>
              <a:t>nfer 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ummarize – retell main ideas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ynthesize—pull ideas together and add your original insights </a:t>
            </a:r>
          </a:p>
          <a:p>
            <a:pPr>
              <a:spcBef>
                <a:spcPts val="0"/>
              </a:spcBef>
            </a:pPr>
            <a:r>
              <a:rPr lang="en-US" sz="3200" b="1" dirty="0" smtClean="0"/>
              <a:t>S</a:t>
            </a:r>
            <a:r>
              <a:rPr lang="en-US" sz="2595" dirty="0" smtClean="0"/>
              <a:t>immer/Incubate —take time out to consider/reconsider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759279">
            <a:off x="5735133" y="2663837"/>
            <a:ext cx="2961295" cy="523220"/>
          </a:xfrm>
          <a:prstGeom prst="rect">
            <a:avLst/>
          </a:prstGeom>
          <a:solidFill>
            <a:srgbClr val="C2E8C4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M&amp;MDAAVISSS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8454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02" y="40341"/>
            <a:ext cx="8068332" cy="14119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After Reading … </a:t>
            </a:r>
            <a:br>
              <a:rPr lang="en-US" dirty="0" smtClean="0"/>
            </a:br>
            <a:r>
              <a:rPr lang="en-US" dirty="0" smtClean="0"/>
              <a:t>the most strategic readers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2305821"/>
            <a:ext cx="7570787" cy="4289611"/>
          </a:xfrm>
        </p:spPr>
        <p:txBody>
          <a:bodyPr/>
          <a:lstStyle/>
          <a:p>
            <a:r>
              <a:rPr lang="en-US" b="1" dirty="0" smtClean="0"/>
              <a:t>Organize and shape</a:t>
            </a:r>
            <a:r>
              <a:rPr lang="en-US" dirty="0" smtClean="0"/>
              <a:t>:  </a:t>
            </a:r>
            <a:r>
              <a:rPr lang="en-US" b="1" dirty="0" smtClean="0"/>
              <a:t>Transform</a:t>
            </a:r>
            <a:r>
              <a:rPr lang="en-US" dirty="0" smtClean="0"/>
              <a:t> big ideas (how can I show what I know and understand how it all fits together in my own words?)</a:t>
            </a:r>
          </a:p>
          <a:p>
            <a:r>
              <a:rPr lang="en-US" b="1" dirty="0" smtClean="0"/>
              <a:t>Reflect and revise</a:t>
            </a:r>
          </a:p>
          <a:p>
            <a:r>
              <a:rPr lang="en-US" dirty="0" smtClean="0"/>
              <a:t>(</a:t>
            </a:r>
            <a:r>
              <a:rPr lang="en-US" b="1" dirty="0" smtClean="0"/>
              <a:t>Publish</a:t>
            </a:r>
            <a:r>
              <a:rPr lang="en-US" dirty="0" smtClean="0"/>
              <a:t>—not always necessary, but very authentic and motivating with a real audience)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8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/>
              <a:t>Key</a:t>
            </a:r>
            <a:r>
              <a:rPr lang="en-US" smtClean="0"/>
              <a:t> During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134693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ASK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98474" y="4798427"/>
            <a:ext cx="2209800" cy="7620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INFER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77537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MAKE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VISUALIZE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SYNTHESIZE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DETERMINE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IMPORTANT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ANALYZE</a:t>
            </a:r>
            <a:r>
              <a:rPr lang="en-US" dirty="0" smtClean="0"/>
              <a:t>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SUMMARIZE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93346" y="6412909"/>
            <a:ext cx="820834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You will consider these in your Comprehension Self-Assessment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72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896" y="2202277"/>
            <a:ext cx="7886338" cy="4284608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/>
              <a:t>Due Tuesday, Oct. 17: </a:t>
            </a:r>
            <a:br>
              <a:rPr lang="en-US" sz="3200" b="1" dirty="0" smtClean="0"/>
            </a:br>
            <a:r>
              <a:rPr lang="en-US" sz="3200" dirty="0" smtClean="0"/>
              <a:t>Read </a:t>
            </a:r>
            <a:r>
              <a:rPr lang="en-US" sz="3200" dirty="0"/>
              <a:t>Cornett Ch. 5 (Text Characteristics</a:t>
            </a:r>
            <a:r>
              <a:rPr lang="en-US" sz="3200" dirty="0" smtClean="0"/>
              <a:t>)</a:t>
            </a:r>
            <a:br>
              <a:rPr lang="en-US" sz="3200" dirty="0" smtClean="0"/>
            </a:br>
            <a:r>
              <a:rPr lang="en-US" sz="3200" dirty="0" smtClean="0"/>
              <a:t> </a:t>
            </a:r>
          </a:p>
          <a:p>
            <a:r>
              <a:rPr lang="en-US" sz="3200" b="1" dirty="0" smtClean="0"/>
              <a:t>Due </a:t>
            </a:r>
            <a:r>
              <a:rPr lang="en-US" sz="3200" b="1" dirty="0"/>
              <a:t>Tuesday, October </a:t>
            </a:r>
            <a:r>
              <a:rPr lang="en-US" sz="3200" b="1" dirty="0" smtClean="0"/>
              <a:t>24: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Comprehension Self-Assessment (see wiki for digital version)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6396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What</a:t>
            </a:r>
            <a:r>
              <a:rPr lang="ja-JP" altLang="en-US" b="1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s the difference?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8486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Realistic Fiction: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omething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that is untrue, but it could actually happen (it</a:t>
            </a:r>
            <a:r>
              <a:rPr lang="ja-JP" altLang="en-US" sz="24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 realistic) – some events, people, and places may even be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realistic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(adventure stories, family stories, societal or psychological problems)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but they are not actual living people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Fantasy: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Events that are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impossible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– it contains some form of magic and/or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enchantment or supernatural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Non-Fiction: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Informational or factual material presented to instruct the reader (science, art, human development, lands, and people) </a:t>
            </a:r>
            <a:endParaRPr lang="en-US" sz="28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3276600" y="1219200"/>
            <a:ext cx="2727325" cy="461963"/>
          </a:xfrm>
          <a:prstGeom prst="rect">
            <a:avLst/>
          </a:prstGeom>
          <a:solidFill>
            <a:srgbClr val="FFD1D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FACT (Non-fiction)</a:t>
            </a:r>
          </a:p>
        </p:txBody>
      </p:sp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685800" y="1219200"/>
            <a:ext cx="2339975" cy="461963"/>
          </a:xfrm>
          <a:prstGeom prst="rect">
            <a:avLst/>
          </a:prstGeom>
          <a:solidFill>
            <a:srgbClr val="FFD1D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Realistic Fiction</a:t>
            </a:r>
          </a:p>
        </p:txBody>
      </p:sp>
      <p:sp>
        <p:nvSpPr>
          <p:cNvPr id="28678" name="TextBox 6"/>
          <p:cNvSpPr txBox="1">
            <a:spLocks noChangeArrowheads="1"/>
          </p:cNvSpPr>
          <p:nvPr/>
        </p:nvSpPr>
        <p:spPr bwMode="auto">
          <a:xfrm>
            <a:off x="6553200" y="1219200"/>
            <a:ext cx="1570038" cy="461963"/>
          </a:xfrm>
          <a:prstGeom prst="rect">
            <a:avLst/>
          </a:prstGeom>
          <a:solidFill>
            <a:srgbClr val="FFD1D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FANTASY</a:t>
            </a:r>
          </a:p>
        </p:txBody>
      </p:sp>
      <p:sp>
        <p:nvSpPr>
          <p:cNvPr id="10" name="5-Point Star 9">
            <a:hlinkClick r:id="rId3"/>
          </p:cNvPr>
          <p:cNvSpPr/>
          <p:nvPr/>
        </p:nvSpPr>
        <p:spPr bwMode="auto">
          <a:xfrm>
            <a:off x="8001000" y="6019800"/>
            <a:ext cx="685800" cy="609600"/>
          </a:xfrm>
          <a:prstGeom prst="star5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72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110" y="1367823"/>
            <a:ext cx="8725466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Understanding the requirements of </a:t>
            </a:r>
            <a:r>
              <a:rPr lang="en-US" sz="2400" b="1" dirty="0" smtClean="0"/>
              <a:t>CCSS will </a:t>
            </a:r>
            <a:r>
              <a:rPr lang="en-US" sz="2400" b="1" dirty="0"/>
              <a:t>help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you</a:t>
            </a:r>
            <a:r>
              <a:rPr lang="en-US" sz="2400" b="1" dirty="0"/>
              <a:t> </a:t>
            </a:r>
            <a:r>
              <a:rPr lang="en-US" sz="2400" b="1" dirty="0" smtClean="0"/>
              <a:t>create </a:t>
            </a:r>
            <a:r>
              <a:rPr lang="en-US" sz="2400" b="1" dirty="0"/>
              <a:t>and adjust </a:t>
            </a:r>
            <a:r>
              <a:rPr lang="en-US" sz="2400" b="1" dirty="0" smtClean="0"/>
              <a:t>tasks/lessons </a:t>
            </a:r>
            <a:r>
              <a:rPr lang="en-US" sz="2400" b="1" dirty="0"/>
              <a:t>towards these </a:t>
            </a:r>
            <a:r>
              <a:rPr lang="en-US" sz="2400" b="1" dirty="0" smtClean="0"/>
              <a:t>outcomes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 smtClean="0"/>
              <a:t>Kindergarten</a:t>
            </a:r>
            <a:r>
              <a:rPr lang="en-US" sz="2000" dirty="0" smtClean="0"/>
              <a:t> </a:t>
            </a:r>
            <a:r>
              <a:rPr lang="en-US" sz="2000" dirty="0"/>
              <a:t>students need to </a:t>
            </a:r>
            <a:r>
              <a:rPr lang="en-US" sz="2000" b="1" dirty="0"/>
              <a:t>form</a:t>
            </a:r>
            <a:r>
              <a:rPr lang="en-US" sz="2000" dirty="0"/>
              <a:t> an opinion.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/>
              <a:t>Grade 1 </a:t>
            </a:r>
            <a:r>
              <a:rPr lang="en-US" sz="2000" dirty="0"/>
              <a:t>students need to include a </a:t>
            </a:r>
            <a:r>
              <a:rPr lang="en-US" sz="2000" b="1" dirty="0"/>
              <a:t>reason</a:t>
            </a:r>
            <a:r>
              <a:rPr lang="en-US" sz="2000" dirty="0"/>
              <a:t> for their opinion </a:t>
            </a:r>
            <a:r>
              <a:rPr lang="en-US" sz="2000" dirty="0" smtClean="0"/>
              <a:t>and </a:t>
            </a:r>
            <a:br>
              <a:rPr lang="en-US" sz="2000" dirty="0" smtClean="0"/>
            </a:br>
            <a:r>
              <a:rPr lang="en-US" sz="2000" dirty="0" smtClean="0"/>
              <a:t>provide a </a:t>
            </a:r>
            <a:r>
              <a:rPr lang="en-US" sz="2000" dirty="0"/>
              <a:t>sense of </a:t>
            </a:r>
            <a:r>
              <a:rPr lang="en-US" sz="2000" b="1" dirty="0"/>
              <a:t>closure</a:t>
            </a:r>
            <a:r>
              <a:rPr lang="en-US" sz="2000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/>
              <a:t>Grade 2 </a:t>
            </a:r>
            <a:r>
              <a:rPr lang="en-US" sz="2000" dirty="0"/>
              <a:t>students need to provide </a:t>
            </a:r>
            <a:r>
              <a:rPr lang="en-US" sz="2000" b="1" dirty="0">
                <a:solidFill>
                  <a:srgbClr val="FF0000"/>
                </a:solidFill>
              </a:rPr>
              <a:t>linking words </a:t>
            </a:r>
            <a:r>
              <a:rPr lang="en-US" sz="2000" dirty="0"/>
              <a:t>to connect </a:t>
            </a:r>
            <a:r>
              <a:rPr lang="en-US" sz="2000" dirty="0" smtClean="0"/>
              <a:t>their </a:t>
            </a:r>
            <a:r>
              <a:rPr lang="en-US" sz="2000" dirty="0"/>
              <a:t>opinion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reasons</a:t>
            </a:r>
            <a:r>
              <a:rPr lang="en-US" sz="2000" dirty="0"/>
              <a:t>; they also need to write a </a:t>
            </a:r>
            <a:r>
              <a:rPr lang="en-US" sz="2000" b="1" dirty="0" smtClean="0"/>
              <a:t>concluding </a:t>
            </a:r>
            <a:r>
              <a:rPr lang="en-US" sz="2000" b="1" dirty="0"/>
              <a:t>statement </a:t>
            </a:r>
            <a:r>
              <a:rPr lang="en-US" sz="2000" dirty="0"/>
              <a:t>or section.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 addition to these, </a:t>
            </a:r>
            <a:r>
              <a:rPr lang="en-US" sz="2000" b="1" u="sng" dirty="0" smtClean="0"/>
              <a:t>Grade</a:t>
            </a:r>
            <a:r>
              <a:rPr lang="en-US" sz="2000" b="1" dirty="0" smtClean="0"/>
              <a:t> </a:t>
            </a:r>
            <a:r>
              <a:rPr lang="en-US" sz="2000" b="1" dirty="0"/>
              <a:t>3 </a:t>
            </a:r>
            <a:r>
              <a:rPr lang="en-US" sz="2000" dirty="0"/>
              <a:t>students now need to think </a:t>
            </a:r>
            <a:r>
              <a:rPr lang="en-US" sz="2000" dirty="0" smtClean="0"/>
              <a:t>about </a:t>
            </a:r>
            <a:r>
              <a:rPr lang="en-US" sz="2000" b="1" dirty="0"/>
              <a:t>organization</a:t>
            </a:r>
            <a:r>
              <a:rPr lang="en-US" sz="2000" dirty="0" smtClean="0"/>
              <a:t>,</a:t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they need to use </a:t>
            </a:r>
            <a:r>
              <a:rPr lang="en-US" sz="2000" b="1" dirty="0">
                <a:solidFill>
                  <a:srgbClr val="FF0000"/>
                </a:solidFill>
              </a:rPr>
              <a:t>linking phrases</a:t>
            </a:r>
            <a:r>
              <a:rPr lang="en-US" sz="2000" dirty="0"/>
              <a:t>, </a:t>
            </a:r>
            <a:r>
              <a:rPr lang="en-US" sz="2000" dirty="0" smtClean="0"/>
              <a:t>not </a:t>
            </a:r>
            <a:r>
              <a:rPr lang="en-US" sz="2000" dirty="0"/>
              <a:t>just linking words.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/>
              <a:t>Grade 4 </a:t>
            </a:r>
            <a:r>
              <a:rPr lang="en-US" sz="2000" dirty="0"/>
              <a:t>students need to </a:t>
            </a:r>
            <a:r>
              <a:rPr lang="en-US" sz="2000" b="1" dirty="0"/>
              <a:t>use reasons, information, and </a:t>
            </a:r>
            <a:r>
              <a:rPr lang="en-US" sz="2000" b="1" dirty="0" smtClean="0"/>
              <a:t>facts </a:t>
            </a:r>
            <a:r>
              <a:rPr lang="en-US" sz="2000" dirty="0" smtClean="0"/>
              <a:t>to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/>
              <a:t>support their opinion.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/>
              <a:t>Grade 5 </a:t>
            </a:r>
            <a:r>
              <a:rPr lang="en-US" sz="2000" dirty="0"/>
              <a:t>students need to </a:t>
            </a:r>
            <a:r>
              <a:rPr lang="en-US" sz="2000" b="1" dirty="0"/>
              <a:t>group their reasons in a logical way</a:t>
            </a:r>
            <a:r>
              <a:rPr lang="en-US" sz="2000" dirty="0"/>
              <a:t>. </a:t>
            </a:r>
            <a:r>
              <a:rPr lang="en-US" sz="2000" dirty="0" smtClean="0"/>
              <a:t>They </a:t>
            </a:r>
            <a:r>
              <a:rPr lang="en-US" sz="2000" dirty="0"/>
              <a:t>need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 </a:t>
            </a:r>
            <a:r>
              <a:rPr lang="en-US" sz="2000" dirty="0"/>
              <a:t>use </a:t>
            </a:r>
            <a:r>
              <a:rPr lang="en-US" sz="2000" b="1" dirty="0">
                <a:solidFill>
                  <a:srgbClr val="FF0000"/>
                </a:solidFill>
              </a:rPr>
              <a:t>linking words, phrases, and clauses </a:t>
            </a:r>
            <a:r>
              <a:rPr lang="en-US" sz="2000" dirty="0"/>
              <a:t>to tie their </a:t>
            </a:r>
            <a:r>
              <a:rPr lang="en-US" sz="2000" dirty="0" smtClean="0"/>
              <a:t>opinions </a:t>
            </a:r>
            <a:r>
              <a:rPr lang="en-US" sz="2000" dirty="0"/>
              <a:t>to their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reasons</a:t>
            </a:r>
            <a:r>
              <a:rPr lang="en-US" sz="2000" dirty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u="sng" dirty="0"/>
              <a:t>In Grade 6</a:t>
            </a:r>
            <a:r>
              <a:rPr lang="en-US" sz="2000" dirty="0"/>
              <a:t>, the requirements shift from writing opinions to </a:t>
            </a:r>
            <a:r>
              <a:rPr lang="en-US" sz="2000" b="1" dirty="0"/>
              <a:t>writing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arguments</a:t>
            </a:r>
            <a:r>
              <a:rPr lang="en-US" sz="2000" b="1" dirty="0"/>
              <a:t>.</a:t>
            </a:r>
          </a:p>
          <a:p>
            <a:endParaRPr lang="en-US" sz="1600" dirty="0"/>
          </a:p>
        </p:txBody>
      </p:sp>
      <p:sp>
        <p:nvSpPr>
          <p:cNvPr id="3" name="Shape 187"/>
          <p:cNvSpPr txBox="1">
            <a:spLocks/>
          </p:cNvSpPr>
          <p:nvPr/>
        </p:nvSpPr>
        <p:spPr>
          <a:xfrm>
            <a:off x="458788" y="241887"/>
            <a:ext cx="8147050" cy="1077178"/>
          </a:xfrm>
          <a:prstGeom prst="rect">
            <a:avLst/>
          </a:prstGeom>
        </p:spPr>
        <p:txBody>
          <a:bodyPr vert="horz" lIns="91425" tIns="45700" rIns="91425" bIns="4570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buSzPct val="25000"/>
            </a:pPr>
            <a:r>
              <a:rPr lang="en-US" sz="3200" b="1" dirty="0" smtClean="0">
                <a:sym typeface="Arial" charset="0"/>
              </a:rPr>
              <a:t>Staircase of Complexity: </a:t>
            </a:r>
          </a:p>
          <a:p>
            <a:pPr>
              <a:buClr>
                <a:srgbClr val="000000"/>
              </a:buClr>
              <a:buSzPct val="25000"/>
            </a:pPr>
            <a:r>
              <a:rPr lang="en-US" sz="3200" dirty="0" smtClean="0">
                <a:sym typeface="Arial" charset="0"/>
              </a:rPr>
              <a:t>Evidence Based Reasoning (Argumentation)  </a:t>
            </a:r>
            <a:endParaRPr lang="en-US" sz="3200" dirty="0">
              <a:sym typeface="Arial" charset="0"/>
            </a:endParaRPr>
          </a:p>
        </p:txBody>
      </p:sp>
      <p:pic>
        <p:nvPicPr>
          <p:cNvPr id="4" name="Picture 3" descr="Screen Shot 2016-10-06 at 9.40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857" y="2175160"/>
            <a:ext cx="891600" cy="96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5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10-12 at 9.11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23" y="801874"/>
            <a:ext cx="8038933" cy="5690643"/>
          </a:xfrm>
          <a:prstGeom prst="rect">
            <a:avLst/>
          </a:prstGeom>
        </p:spPr>
      </p:pic>
      <p:sp>
        <p:nvSpPr>
          <p:cNvPr id="4" name="Shape 187"/>
          <p:cNvSpPr txBox="1">
            <a:spLocks/>
          </p:cNvSpPr>
          <p:nvPr/>
        </p:nvSpPr>
        <p:spPr>
          <a:xfrm>
            <a:off x="458788" y="230908"/>
            <a:ext cx="8147050" cy="584735"/>
          </a:xfrm>
          <a:prstGeom prst="rect">
            <a:avLst/>
          </a:prstGeom>
        </p:spPr>
        <p:txBody>
          <a:bodyPr vert="horz" lIns="91425" tIns="45700" rIns="91425" bIns="4570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0000"/>
              </a:buClr>
              <a:buSzPct val="25000"/>
            </a:pPr>
            <a:r>
              <a:rPr lang="en-US" sz="3200" b="1" dirty="0" smtClean="0">
                <a:sym typeface="Arial" charset="0"/>
              </a:rPr>
              <a:t>Grade 3 - 4 Examples</a:t>
            </a:r>
            <a:endParaRPr lang="en-US" sz="3200" dirty="0"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07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10-12 at 9.12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27" y="514400"/>
            <a:ext cx="5816771" cy="4335649"/>
          </a:xfrm>
          <a:prstGeom prst="rect">
            <a:avLst/>
          </a:prstGeom>
        </p:spPr>
      </p:pic>
      <p:pic>
        <p:nvPicPr>
          <p:cNvPr id="2" name="Picture 1" descr="Screen Shot 2017-10-12 at 9.12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24" y="1482976"/>
            <a:ext cx="4102100" cy="49403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60385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9-17 at 9.20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408" y="379103"/>
            <a:ext cx="5196300" cy="48223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6914" y="5245053"/>
            <a:ext cx="67973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“The staircase of text complexity</a:t>
            </a:r>
            <a:r>
              <a:rPr lang="en-US" sz="2400" dirty="0" smtClean="0"/>
              <a:t>”</a:t>
            </a:r>
          </a:p>
          <a:p>
            <a:pPr algn="ctr"/>
            <a:r>
              <a:rPr lang="en-US" sz="2400" dirty="0" smtClean="0"/>
              <a:t>                   What makes texts hard?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383615"/>
            <a:ext cx="8229600" cy="563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Text Complexity Factors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89A3F-547E-D745-994D-5EE3C4B55FC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3556" name="Picture 5" descr="Screen shot 2011-10-04 at 9.21.35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447144"/>
            <a:ext cx="35814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50888" y="1837544"/>
            <a:ext cx="3440112" cy="1754188"/>
          </a:xfrm>
          <a:prstGeom prst="rect">
            <a:avLst/>
          </a:prstGeom>
          <a:solidFill>
            <a:srgbClr val="FAB93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/>
              <a:t>HUMAN RATED </a:t>
            </a:r>
          </a:p>
          <a:p>
            <a:pPr>
              <a:buFont typeface="Arial" charset="0"/>
              <a:buChar char="•"/>
            </a:pPr>
            <a:r>
              <a:rPr lang="en-US" dirty="0"/>
              <a:t> Levels of meaning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Structure</a:t>
            </a:r>
          </a:p>
          <a:p>
            <a:pPr>
              <a:buFont typeface="Arial" charset="0"/>
              <a:buChar char="•"/>
            </a:pPr>
            <a:r>
              <a:rPr lang="en-US" dirty="0"/>
              <a:t> Language conventionality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Clarity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Knowledge demands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9200" y="1837544"/>
            <a:ext cx="3440113" cy="1754188"/>
          </a:xfrm>
          <a:prstGeom prst="rect">
            <a:avLst/>
          </a:prstGeom>
          <a:solidFill>
            <a:srgbClr val="E0603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/>
              <a:t>COMPUTER SCORED </a:t>
            </a:r>
          </a:p>
          <a:p>
            <a:pPr>
              <a:buFont typeface="Arial" charset="0"/>
              <a:buChar char="•"/>
            </a:pPr>
            <a:r>
              <a:rPr lang="en-US" dirty="0"/>
              <a:t> Word length</a:t>
            </a:r>
          </a:p>
          <a:p>
            <a:pPr>
              <a:buFont typeface="Arial" charset="0"/>
              <a:buChar char="•"/>
            </a:pPr>
            <a:r>
              <a:rPr lang="en-US" dirty="0"/>
              <a:t> Word frequency</a:t>
            </a:r>
          </a:p>
          <a:p>
            <a:pPr>
              <a:buFont typeface="Arial" charset="0"/>
              <a:buChar char="•"/>
            </a:pPr>
            <a:r>
              <a:rPr lang="en-US" dirty="0"/>
              <a:t> Sentence length</a:t>
            </a:r>
          </a:p>
          <a:p>
            <a:pPr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Text Cohesion</a:t>
            </a:r>
          </a:p>
          <a:p>
            <a:pPr lvl="1">
              <a:buFont typeface="Arial" charset="0"/>
              <a:buChar char="•"/>
            </a:pPr>
            <a:r>
              <a:rPr lang="en-US" dirty="0"/>
              <a:t> Co-</a:t>
            </a:r>
            <a:r>
              <a:rPr lang="en-US" dirty="0" err="1"/>
              <a:t>Metrix</a:t>
            </a:r>
            <a:r>
              <a:rPr lang="en-US" dirty="0"/>
              <a:t> and </a:t>
            </a:r>
            <a:r>
              <a:rPr lang="en-US" dirty="0" err="1"/>
              <a:t>Lexiles</a:t>
            </a:r>
            <a:r>
              <a:rPr lang="en-US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5063344"/>
            <a:ext cx="2133600" cy="120015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READER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Motivation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Knowledge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Experiences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3600" y="5115732"/>
            <a:ext cx="2525713" cy="120015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TASK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Purpose/Context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Complexity</a:t>
            </a:r>
          </a:p>
          <a:p>
            <a:pPr>
              <a:buFont typeface="Arial"/>
              <a:buChar char="•"/>
              <a:defRPr/>
            </a:pPr>
            <a:r>
              <a:rPr lang="en-US" dirty="0"/>
              <a:t> Questions Posed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750888" y="95180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>
              <a:defRPr/>
            </a:pPr>
            <a:r>
              <a:rPr lang="en-US" sz="3200" kern="0" dirty="0">
                <a:latin typeface="+mj-lt"/>
                <a:ea typeface="+mj-ea"/>
                <a:cs typeface="+mj-cs"/>
              </a:rPr>
              <a:t>Common Core </a:t>
            </a:r>
            <a:r>
              <a:rPr lang="en-US" sz="3200" kern="0" dirty="0" smtClean="0">
                <a:latin typeface="+mj-lt"/>
                <a:ea typeface="+mj-ea"/>
                <a:cs typeface="+mj-cs"/>
              </a:rPr>
              <a:t>Standards, Appendix A</a:t>
            </a:r>
            <a:endParaRPr lang="en-US" sz="3200" kern="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8581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011" y="244158"/>
            <a:ext cx="8392384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comprehension involve?</a:t>
            </a:r>
            <a:br>
              <a:rPr lang="en-US" dirty="0" smtClean="0"/>
            </a:br>
            <a:r>
              <a:rPr lang="en-US" sz="3600" dirty="0" smtClean="0"/>
              <a:t>Where does comprehension happen? 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20710" y="2009234"/>
            <a:ext cx="5314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Before – DURING - After</a:t>
            </a:r>
            <a:endParaRPr lang="en-US"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2472706" y="2655565"/>
            <a:ext cx="4165600" cy="3539706"/>
            <a:chOff x="2472706" y="2655565"/>
            <a:chExt cx="4165600" cy="3539706"/>
          </a:xfrm>
        </p:grpSpPr>
        <p:pic>
          <p:nvPicPr>
            <p:cNvPr id="4" name="Picture 3" descr="Screen Shot 2017-10-11 at 7.10.33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706" y="3071071"/>
              <a:ext cx="4165600" cy="312420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>
              <a:stCxn id="5" idx="2"/>
            </p:cNvCxnSpPr>
            <p:nvPr/>
          </p:nvCxnSpPr>
          <p:spPr>
            <a:xfrm flipH="1">
              <a:off x="4272011" y="2655565"/>
              <a:ext cx="5837" cy="4155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487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4360</TotalTime>
  <Words>1732</Words>
  <Application>Microsoft Macintosh PowerPoint</Application>
  <PresentationFormat>On-screen Show (4:3)</PresentationFormat>
  <Paragraphs>240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Capital</vt:lpstr>
      <vt:lpstr>EDC 423: What is reading comprehension?  </vt:lpstr>
      <vt:lpstr>Objectives: You will be able to…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Text Complexity Factors</vt:lpstr>
      <vt:lpstr>What does comprehension involve? Where does comprehension happen? </vt:lpstr>
      <vt:lpstr>Text</vt:lpstr>
      <vt:lpstr>Quickwrite </vt:lpstr>
      <vt:lpstr>What makes a text hard? And what do readers do with hard text?   </vt:lpstr>
      <vt:lpstr>Quickwrite Answers</vt:lpstr>
      <vt:lpstr>Quickwrite Answers</vt:lpstr>
      <vt:lpstr>Easier to see connections –  Do you know why?</vt:lpstr>
      <vt:lpstr>Easier to see connections –  Do you know why?</vt:lpstr>
      <vt:lpstr>Harder to see the connections… but can you? </vt:lpstr>
      <vt:lpstr>Harder to see the connections… but can you? </vt:lpstr>
      <vt:lpstr>So, what’s actually happening when we “comprehend”?  </vt:lpstr>
      <vt:lpstr>What does it mean to “Build A Representation of Text”  </vt:lpstr>
      <vt:lpstr>Retell (Synthesize; Organize) in this structure</vt:lpstr>
      <vt:lpstr>To be able to understand the story….</vt:lpstr>
      <vt:lpstr>Strategic readers actively seek and make connections </vt:lpstr>
      <vt:lpstr>PowerPoint Presentation</vt:lpstr>
      <vt:lpstr>Objectives: You will be able to…</vt:lpstr>
      <vt:lpstr>Chapter 5: Key Ideas to Study</vt:lpstr>
      <vt:lpstr>Chapter 5: Key Ideas to Study</vt:lpstr>
      <vt:lpstr>Homework </vt:lpstr>
      <vt:lpstr>Before Reading… strategic readers also [independently] </vt:lpstr>
      <vt:lpstr>During Reading… strategic readers</vt:lpstr>
      <vt:lpstr>After Reading …  the most strategic readers </vt:lpstr>
      <vt:lpstr>Key During Reading Strategies M+MDAAVISS</vt:lpstr>
      <vt:lpstr>Homework </vt:lpstr>
      <vt:lpstr>What’s the difference?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349</cp:revision>
  <cp:lastPrinted>2016-10-04T13:01:49Z</cp:lastPrinted>
  <dcterms:created xsi:type="dcterms:W3CDTF">2014-09-22T14:50:27Z</dcterms:created>
  <dcterms:modified xsi:type="dcterms:W3CDTF">2017-10-19T20:18:20Z</dcterms:modified>
</cp:coreProperties>
</file>